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4"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6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rtl="1"/>
            <a:r>
              <a:rPr lang="ar-IQ" b="1" dirty="0" smtClean="0"/>
              <a:t>انتاج فاكهة(العملي)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ar-SA" sz="5800" dirty="0"/>
              <a:t>موعد زراعة أشجار الفاكهة</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الاسيجة</a:t>
            </a:r>
            <a:endParaRPr lang="en-US" dirty="0"/>
          </a:p>
        </p:txBody>
      </p:sp>
      <p:sp>
        <p:nvSpPr>
          <p:cNvPr id="3" name="عنصر نائب للمحتوى 2"/>
          <p:cNvSpPr>
            <a:spLocks noGrp="1"/>
          </p:cNvSpPr>
          <p:nvPr>
            <p:ph idx="1"/>
          </p:nvPr>
        </p:nvSpPr>
        <p:spPr/>
        <p:txBody>
          <a:bodyPr/>
          <a:lstStyle/>
          <a:p>
            <a:r>
              <a:rPr lang="ar-SA" dirty="0"/>
              <a:t>الاسيجة: تحاط بساتين الفاكهة ببعض النباتات الشائكة التي تزرع على مسافات متقاربة لتتدخل افرعها، وبذلك تعمل كسياج منع لحماية البستان، واهم الشروط الواجب توفرها في نبات الاسيجة ان تكون مستديمة الخضرة وسريعة النمو كما يجب ان تحتوي على اشواك غزيرة وان تكون جذورها سطحية وغير عميقة ولا تصاب </a:t>
            </a:r>
            <a:r>
              <a:rPr lang="ar-SA" dirty="0" err="1"/>
              <a:t>بالامراض</a:t>
            </a:r>
            <a:r>
              <a:rPr lang="ar-SA" dirty="0"/>
              <a:t> </a:t>
            </a:r>
            <a:r>
              <a:rPr lang="ar-SA" dirty="0" err="1"/>
              <a:t>والافات</a:t>
            </a:r>
            <a:r>
              <a:rPr lang="ar-SA" dirty="0"/>
              <a:t> حتى لا تنتقل الى اشجار الفاكهة واهم النباتات التي تستخدم لهذا الغرض </a:t>
            </a:r>
            <a:r>
              <a:rPr lang="ar-SA" dirty="0" err="1"/>
              <a:t>هي</a:t>
            </a:r>
            <a:r>
              <a:rPr lang="ar-SA" dirty="0" err="1" smtClean="0"/>
              <a:t>نهاية</a:t>
            </a:r>
            <a:r>
              <a:rPr lang="ar-SA" dirty="0" smtClean="0"/>
              <a:t> </a:t>
            </a:r>
            <a:r>
              <a:rPr lang="ar-SA" dirty="0"/>
              <a:t>ايار ) </a:t>
            </a:r>
            <a:endParaRPr lang="en-US" dirty="0"/>
          </a:p>
        </p:txBody>
      </p:sp>
    </p:spTree>
    <p:extLst>
      <p:ext uri="{BB962C8B-B14F-4D97-AF65-F5344CB8AC3E}">
        <p14:creationId xmlns:p14="http://schemas.microsoft.com/office/powerpoint/2010/main" val="165195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SA" dirty="0" err="1"/>
              <a:t>الهيماتو</a:t>
            </a:r>
            <a:r>
              <a:rPr lang="ar-SA" dirty="0"/>
              <a:t> كسلين: </a:t>
            </a:r>
            <a:r>
              <a:rPr lang="en-US" dirty="0" err="1"/>
              <a:t>Haematoxylon</a:t>
            </a:r>
            <a:r>
              <a:rPr lang="en-US" dirty="0"/>
              <a:t> </a:t>
            </a:r>
            <a:r>
              <a:rPr lang="en-US" dirty="0" err="1"/>
              <a:t>campochianum</a:t>
            </a:r>
            <a:r>
              <a:rPr lang="en-US" dirty="0"/>
              <a:t> </a:t>
            </a:r>
          </a:p>
          <a:p>
            <a:pPr rtl="1"/>
            <a:r>
              <a:rPr lang="ar-SA" dirty="0"/>
              <a:t>اشجار مستديمة الخضرة متوسطة او كبيرة الحجم، اوراقها مركبة ريشية والاشواك قصيرة وتوجد فردية في اباط الاوراق وتتكاثر بالبذرة</a:t>
            </a:r>
            <a:endParaRPr lang="en-US" dirty="0"/>
          </a:p>
          <a:p>
            <a:endParaRPr lang="en-US" dirty="0"/>
          </a:p>
        </p:txBody>
      </p:sp>
    </p:spTree>
    <p:extLst>
      <p:ext uri="{BB962C8B-B14F-4D97-AF65-F5344CB8AC3E}">
        <p14:creationId xmlns:p14="http://schemas.microsoft.com/office/powerpoint/2010/main" val="89314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lvl="0" algn="r" rtl="1"/>
            <a:r>
              <a:rPr lang="ar-SA" sz="5400" dirty="0" err="1">
                <a:latin typeface="Simplified Arabic" panose="02020603050405020304" pitchFamily="18" charset="-78"/>
                <a:cs typeface="Simplified Arabic" panose="02020603050405020304" pitchFamily="18" charset="-78"/>
              </a:rPr>
              <a:t>السيزالبنيا</a:t>
            </a:r>
            <a:r>
              <a:rPr lang="ar-SA" sz="5400" dirty="0">
                <a:latin typeface="Simplified Arabic" panose="02020603050405020304" pitchFamily="18" charset="-78"/>
                <a:cs typeface="Simplified Arabic" panose="02020603050405020304" pitchFamily="18" charset="-78"/>
              </a:rPr>
              <a:t> ( السنط </a:t>
            </a:r>
            <a:r>
              <a:rPr lang="ar-SA" sz="5400" dirty="0" err="1">
                <a:latin typeface="Simplified Arabic" panose="02020603050405020304" pitchFamily="18" charset="-78"/>
                <a:cs typeface="Simplified Arabic" panose="02020603050405020304" pitchFamily="18" charset="-78"/>
              </a:rPr>
              <a:t>الافرانجي</a:t>
            </a:r>
            <a:r>
              <a:rPr lang="ar-SA" sz="5400" dirty="0">
                <a:latin typeface="Simplified Arabic" panose="02020603050405020304" pitchFamily="18" charset="-78"/>
                <a:cs typeface="Simplified Arabic" panose="02020603050405020304" pitchFamily="18" charset="-78"/>
              </a:rPr>
              <a:t>): </a:t>
            </a:r>
            <a:r>
              <a:rPr lang="en-US" sz="5400" dirty="0" err="1">
                <a:latin typeface="Simplified Arabic" panose="02020603050405020304" pitchFamily="18" charset="-78"/>
                <a:cs typeface="Simplified Arabic" panose="02020603050405020304" pitchFamily="18" charset="-78"/>
              </a:rPr>
              <a:t>Sesalpinia</a:t>
            </a:r>
            <a:r>
              <a:rPr lang="en-US" sz="5400" dirty="0">
                <a:latin typeface="Simplified Arabic" panose="02020603050405020304" pitchFamily="18" charset="-78"/>
                <a:cs typeface="Simplified Arabic" panose="02020603050405020304" pitchFamily="18" charset="-78"/>
              </a:rPr>
              <a:t> </a:t>
            </a:r>
            <a:r>
              <a:rPr lang="en-US" sz="5400" dirty="0" err="1">
                <a:latin typeface="Simplified Arabic" panose="02020603050405020304" pitchFamily="18" charset="-78"/>
                <a:cs typeface="Simplified Arabic" panose="02020603050405020304" pitchFamily="18" charset="-78"/>
              </a:rPr>
              <a:t>sepiaria</a:t>
            </a:r>
            <a:r>
              <a:rPr lang="en-US" sz="5400" dirty="0">
                <a:latin typeface="Simplified Arabic" panose="02020603050405020304" pitchFamily="18" charset="-78"/>
                <a:cs typeface="Simplified Arabic" panose="02020603050405020304" pitchFamily="18" charset="-78"/>
              </a:rPr>
              <a:t> </a:t>
            </a:r>
          </a:p>
          <a:p>
            <a:pPr algn="r" rtl="1"/>
            <a:r>
              <a:rPr lang="ar-SA" sz="5400" dirty="0">
                <a:latin typeface="Simplified Arabic" panose="02020603050405020304" pitchFamily="18" charset="-78"/>
                <a:cs typeface="Simplified Arabic" panose="02020603050405020304" pitchFamily="18" charset="-78"/>
              </a:rPr>
              <a:t>شجرة مستديمة الخضرة اوراقها مركبة او ريشية متضاعفة والاشواك حادة وتتكاثر بالبذرة </a:t>
            </a:r>
            <a:endParaRPr lang="en-US" sz="5400" dirty="0">
              <a:latin typeface="Simplified Arabic" panose="02020603050405020304" pitchFamily="18" charset="-78"/>
              <a:cs typeface="Simplified Arabic" panose="02020603050405020304" pitchFamily="18" charset="-78"/>
            </a:endParaRPr>
          </a:p>
          <a:p>
            <a:pPr algn="r"/>
            <a:endParaRPr lang="en-US" sz="5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2242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ابريا  كافرا:</a:t>
            </a:r>
            <a:endParaRPr lang="en-US" dirty="0"/>
          </a:p>
        </p:txBody>
      </p:sp>
      <p:sp>
        <p:nvSpPr>
          <p:cNvPr id="3" name="عنصر نائب للمحتوى 2"/>
          <p:cNvSpPr>
            <a:spLocks noGrp="1"/>
          </p:cNvSpPr>
          <p:nvPr>
            <p:ph idx="1"/>
          </p:nvPr>
        </p:nvSpPr>
        <p:spPr/>
        <p:txBody>
          <a:bodyPr/>
          <a:lstStyle/>
          <a:p>
            <a:pPr lvl="0" algn="r"/>
            <a:r>
              <a:rPr lang="en-US" dirty="0" err="1" smtClean="0"/>
              <a:t>Aberia</a:t>
            </a:r>
            <a:r>
              <a:rPr lang="en-US" dirty="0" smtClean="0"/>
              <a:t> </a:t>
            </a:r>
            <a:r>
              <a:rPr lang="en-US" dirty="0" err="1"/>
              <a:t>kaffra</a:t>
            </a:r>
            <a:r>
              <a:rPr lang="en-US" dirty="0"/>
              <a:t> </a:t>
            </a:r>
          </a:p>
          <a:p>
            <a:pPr algn="r" rtl="1"/>
            <a:r>
              <a:rPr lang="ar-SA" sz="4400" dirty="0"/>
              <a:t>شجيرة متوسطة الحجم والاوراق بسيطة قلبية الشكل تنمو في </a:t>
            </a:r>
            <a:r>
              <a:rPr lang="ar-SA" sz="4400" dirty="0" err="1"/>
              <a:t>اباطها</a:t>
            </a:r>
            <a:r>
              <a:rPr lang="ar-SA" sz="4400" dirty="0"/>
              <a:t> الاشواك وتتكاثر بالبذرة</a:t>
            </a:r>
            <a:endParaRPr lang="en-US" sz="4400" dirty="0"/>
          </a:p>
          <a:p>
            <a:pPr algn="r" rtl="1"/>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0646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rtl="1"/>
            <a:r>
              <a:rPr lang="ar-SA" dirty="0"/>
              <a:t>اللوز الهندي : </a:t>
            </a:r>
            <a:r>
              <a:rPr lang="en-US" dirty="0" err="1"/>
              <a:t>Pithecellobium</a:t>
            </a:r>
            <a:r>
              <a:rPr lang="en-US" dirty="0"/>
              <a:t> </a:t>
            </a:r>
            <a:r>
              <a:rPr lang="en-US" dirty="0" err="1"/>
              <a:t>dulce</a:t>
            </a:r>
            <a:r>
              <a:rPr lang="en-US" dirty="0"/>
              <a:t> </a:t>
            </a:r>
            <a:br>
              <a:rPr lang="en-US" dirty="0"/>
            </a:br>
            <a:endParaRPr lang="en-US"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p:txBody>
          <a:bodyPr/>
          <a:lstStyle/>
          <a:p>
            <a:pPr algn="r" rtl="1"/>
            <a:r>
              <a:rPr lang="ar-SA" sz="5400" dirty="0"/>
              <a:t>شجيرة متوسطة الحجم والاوراق مركبة ريشية ، والاشواك قصيرة ثنائية تخرج من نقطة واحدة في قاعدة كل ورقة وتتكاثر بالبذرة</a:t>
            </a:r>
            <a:endParaRPr lang="en-US" sz="5400" dirty="0"/>
          </a:p>
          <a:p>
            <a:pPr algn="r" rtl="1"/>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7674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sz="3600" dirty="0"/>
              <a:t>وتزرع بذور هذه النباتات في اصص صغيرة او صناديق خشبية، ثم تفرد بعد ذلك الى اصص اكبر، وعندما يصل طولها 50 سم تزرع في مكانها المستديم في جور مناسبة على ابعاد من 50-100 سم بين النبات والاخر، وبعد نموها تقلم الى الارتفاع المناسب حتى يتم تكوين افرع متداخلة مع بعضها، ويراعى تقليم هذه النباتات مرة او مرتين في السنة</a:t>
            </a:r>
            <a:endParaRPr lang="en-US" sz="3600" dirty="0"/>
          </a:p>
          <a:p>
            <a:pPr algn="r" rtl="1"/>
            <a:endParaRPr lang="en-US" sz="2800" dirty="0"/>
          </a:p>
        </p:txBody>
      </p:sp>
    </p:spTree>
    <p:extLst>
      <p:ext uri="{BB962C8B-B14F-4D97-AF65-F5344CB8AC3E}">
        <p14:creationId xmlns:p14="http://schemas.microsoft.com/office/powerpoint/2010/main" val="3348157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231</Words>
  <Application>Microsoft Office PowerPoint</Application>
  <PresentationFormat>عرض على الشاشة (3:4)‏</PresentationFormat>
  <Paragraphs>16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انتاج فاكهة(العملي) المرحلة الرابعة / بستنة وهندسة حدائق </vt:lpstr>
      <vt:lpstr>الاسيجة</vt:lpstr>
      <vt:lpstr>عرض تقديمي في PowerPoint</vt:lpstr>
      <vt:lpstr>عرض تقديمي في PowerPoint</vt:lpstr>
      <vt:lpstr>ابريا  كافرا:</vt:lpstr>
      <vt:lpstr>اللوز الهندي : Pithecellobium dulce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17</cp:revision>
  <dcterms:created xsi:type="dcterms:W3CDTF">2018-12-28T09:16:32Z</dcterms:created>
  <dcterms:modified xsi:type="dcterms:W3CDTF">2018-12-29T07:58:17Z</dcterms:modified>
</cp:coreProperties>
</file>